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ukhari Script" charset="1" panose="00000500000000000000"/>
      <p:regular r:id="rId10"/>
    </p:embeddedFont>
    <p:embeddedFont>
      <p:font typeface="Proxima Nova" charset="1" panose="02000506030000020004"/>
      <p:regular r:id="rId11"/>
    </p:embeddedFont>
    <p:embeddedFont>
      <p:font typeface="Proxima Nova Bold" charset="1" panose="02000506030000020004"/>
      <p:regular r:id="rId12"/>
    </p:embeddedFont>
    <p:embeddedFont>
      <p:font typeface="Proxima Nova Italics" charset="1" panose="02000506030000020004"/>
      <p:regular r:id="rId13"/>
    </p:embeddedFont>
    <p:embeddedFont>
      <p:font typeface="Proxima Nova Bold Italics" charset="1" panose="02000506030000020004"/>
      <p:regular r:id="rId14"/>
    </p:embeddedFont>
    <p:embeddedFont>
      <p:font typeface="Proxima Nova Light" charset="1" panose="02000506030000020004"/>
      <p:regular r:id="rId15"/>
    </p:embeddedFont>
    <p:embeddedFont>
      <p:font typeface="Proxima Nova Light Italics" charset="1" panose="02000506030000020004"/>
      <p:regular r:id="rId16"/>
    </p:embeddedFont>
    <p:embeddedFont>
      <p:font typeface="Proxima Nova Heavy" charset="1" panose="02000506030000020004"/>
      <p:regular r:id="rId17"/>
    </p:embeddedFont>
    <p:embeddedFont>
      <p:font typeface="Proxima Nova Heavy Italics" charset="1" panose="02000506030000020004"/>
      <p:regular r:id="rId18"/>
    </p:embeddedFont>
    <p:embeddedFont>
      <p:font typeface="Neue Machina" charset="1" panose="00000500000000000000"/>
      <p:regular r:id="rId19"/>
    </p:embeddedFont>
    <p:embeddedFont>
      <p:font typeface="Neue Machina Light" charset="1" panose="00000400000000000000"/>
      <p:regular r:id="rId20"/>
    </p:embeddedFont>
    <p:embeddedFont>
      <p:font typeface="Neue Machina Ultra-Bold" charset="1" panose="000009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 Id="rId8"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 Id="rId8" Target="../media/image15.png" Type="http://schemas.openxmlformats.org/officeDocument/2006/relationships/image"/><Relationship Id="rId9"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4926720"/>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71731" y="6544095"/>
            <a:ext cx="6009009" cy="6009009"/>
          </a:xfrm>
          <a:custGeom>
            <a:avLst/>
            <a:gdLst/>
            <a:ahLst/>
            <a:cxnLst/>
            <a:rect r="r" b="b" t="t" l="l"/>
            <a:pathLst>
              <a:path h="6009009" w="6009009">
                <a:moveTo>
                  <a:pt x="0" y="0"/>
                </a:moveTo>
                <a:lnTo>
                  <a:pt x="6009009" y="0"/>
                </a:lnTo>
                <a:lnTo>
                  <a:pt x="6009009" y="6009010"/>
                </a:lnTo>
                <a:lnTo>
                  <a:pt x="0" y="60090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8100000">
            <a:off x="11884038" y="6896830"/>
            <a:ext cx="8209501" cy="6060105"/>
          </a:xfrm>
          <a:custGeom>
            <a:avLst/>
            <a:gdLst/>
            <a:ahLst/>
            <a:cxnLst/>
            <a:rect r="r" b="b" t="t" l="l"/>
            <a:pathLst>
              <a:path h="6060105" w="8209501">
                <a:moveTo>
                  <a:pt x="0" y="0"/>
                </a:moveTo>
                <a:lnTo>
                  <a:pt x="8209501" y="0"/>
                </a:lnTo>
                <a:lnTo>
                  <a:pt x="8209501" y="6060105"/>
                </a:lnTo>
                <a:lnTo>
                  <a:pt x="0" y="60601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1393429">
            <a:off x="13626829" y="7381933"/>
            <a:ext cx="4723918" cy="2308815"/>
          </a:xfrm>
          <a:custGeom>
            <a:avLst/>
            <a:gdLst/>
            <a:ahLst/>
            <a:cxnLst/>
            <a:rect r="r" b="b" t="t" l="l"/>
            <a:pathLst>
              <a:path h="2308815" w="4723918">
                <a:moveTo>
                  <a:pt x="0" y="0"/>
                </a:moveTo>
                <a:lnTo>
                  <a:pt x="4723918" y="0"/>
                </a:lnTo>
                <a:lnTo>
                  <a:pt x="4723918" y="2308815"/>
                </a:lnTo>
                <a:lnTo>
                  <a:pt x="0" y="2308815"/>
                </a:lnTo>
                <a:lnTo>
                  <a:pt x="0" y="0"/>
                </a:lnTo>
                <a:close/>
              </a:path>
            </a:pathLst>
          </a:custGeom>
          <a:blipFill>
            <a:blip r:embed="rId8"/>
            <a:stretch>
              <a:fillRect l="0" t="0" r="0" b="0"/>
            </a:stretch>
          </a:blipFill>
        </p:spPr>
      </p:sp>
      <p:sp>
        <p:nvSpPr>
          <p:cNvPr name="Freeform 6" id="6"/>
          <p:cNvSpPr/>
          <p:nvPr/>
        </p:nvSpPr>
        <p:spPr>
          <a:xfrm flipH="false" flipV="false" rot="0">
            <a:off x="1732774" y="2872762"/>
            <a:ext cx="3597907" cy="3671334"/>
          </a:xfrm>
          <a:custGeom>
            <a:avLst/>
            <a:gdLst/>
            <a:ahLst/>
            <a:cxnLst/>
            <a:rect r="r" b="b" t="t" l="l"/>
            <a:pathLst>
              <a:path h="3671334" w="3597907">
                <a:moveTo>
                  <a:pt x="0" y="0"/>
                </a:moveTo>
                <a:lnTo>
                  <a:pt x="3597907" y="0"/>
                </a:lnTo>
                <a:lnTo>
                  <a:pt x="3597907" y="3671333"/>
                </a:lnTo>
                <a:lnTo>
                  <a:pt x="0" y="3671333"/>
                </a:lnTo>
                <a:lnTo>
                  <a:pt x="0" y="0"/>
                </a:lnTo>
                <a:close/>
              </a:path>
            </a:pathLst>
          </a:custGeom>
          <a:blipFill>
            <a:blip r:embed="rId9"/>
            <a:stretch>
              <a:fillRect l="0" t="0" r="0" b="0"/>
            </a:stretch>
          </a:blipFill>
        </p:spPr>
      </p:sp>
      <p:sp>
        <p:nvSpPr>
          <p:cNvPr name="Freeform 7" id="7"/>
          <p:cNvSpPr/>
          <p:nvPr/>
        </p:nvSpPr>
        <p:spPr>
          <a:xfrm flipH="false" flipV="false" rot="3042606">
            <a:off x="-947227" y="8169399"/>
            <a:ext cx="4602247" cy="3514966"/>
          </a:xfrm>
          <a:custGeom>
            <a:avLst/>
            <a:gdLst/>
            <a:ahLst/>
            <a:cxnLst/>
            <a:rect r="r" b="b" t="t" l="l"/>
            <a:pathLst>
              <a:path h="3514966" w="4602247">
                <a:moveTo>
                  <a:pt x="0" y="0"/>
                </a:moveTo>
                <a:lnTo>
                  <a:pt x="4602247" y="0"/>
                </a:lnTo>
                <a:lnTo>
                  <a:pt x="4602247" y="3514967"/>
                </a:lnTo>
                <a:lnTo>
                  <a:pt x="0" y="3514967"/>
                </a:lnTo>
                <a:lnTo>
                  <a:pt x="0" y="0"/>
                </a:lnTo>
                <a:close/>
              </a:path>
            </a:pathLst>
          </a:custGeom>
          <a:blipFill>
            <a:blip r:embed="rId10"/>
            <a:stretch>
              <a:fillRect l="0" t="0" r="0" b="0"/>
            </a:stretch>
          </a:blipFill>
        </p:spPr>
      </p:sp>
      <p:sp>
        <p:nvSpPr>
          <p:cNvPr name="TextBox 8" id="8"/>
          <p:cNvSpPr txBox="true"/>
          <p:nvPr/>
        </p:nvSpPr>
        <p:spPr>
          <a:xfrm rot="0">
            <a:off x="3012797" y="4134219"/>
            <a:ext cx="13448042" cy="1809013"/>
          </a:xfrm>
          <a:prstGeom prst="rect">
            <a:avLst/>
          </a:prstGeom>
        </p:spPr>
        <p:txBody>
          <a:bodyPr anchor="t" rtlCol="false" tIns="0" lIns="0" bIns="0" rIns="0">
            <a:spAutoFit/>
          </a:bodyPr>
          <a:lstStyle/>
          <a:p>
            <a:pPr algn="ctr">
              <a:lnSpc>
                <a:spcPts val="14740"/>
              </a:lnSpc>
            </a:pPr>
            <a:r>
              <a:rPr lang="en-US" sz="10529">
                <a:solidFill>
                  <a:srgbClr val="FFFFFF"/>
                </a:solidFill>
                <a:latin typeface="Neue Machina Ultra-Bold"/>
              </a:rPr>
              <a:t>TEXT CLASSIFIER</a:t>
            </a:r>
          </a:p>
        </p:txBody>
      </p:sp>
      <p:sp>
        <p:nvSpPr>
          <p:cNvPr name="TextBox 9" id="9"/>
          <p:cNvSpPr txBox="true"/>
          <p:nvPr/>
        </p:nvSpPr>
        <p:spPr>
          <a:xfrm rot="0">
            <a:off x="10530435" y="6465367"/>
            <a:ext cx="5065524" cy="1811580"/>
          </a:xfrm>
          <a:prstGeom prst="rect">
            <a:avLst/>
          </a:prstGeom>
        </p:spPr>
        <p:txBody>
          <a:bodyPr anchor="t" rtlCol="false" tIns="0" lIns="0" bIns="0" rIns="0">
            <a:spAutoFit/>
          </a:bodyPr>
          <a:lstStyle/>
          <a:p>
            <a:pPr algn="ctr">
              <a:lnSpc>
                <a:spcPts val="7217"/>
              </a:lnSpc>
            </a:pPr>
            <a:r>
              <a:rPr lang="en-US" sz="5155">
                <a:solidFill>
                  <a:srgbClr val="FFFFFF"/>
                </a:solidFill>
                <a:latin typeface="Neue Machina Ultra-Bold"/>
              </a:rPr>
              <a:t>SAI SAKTHI.U</a:t>
            </a:r>
          </a:p>
          <a:p>
            <a:pPr algn="ctr">
              <a:lnSpc>
                <a:spcPts val="7217"/>
              </a:lnSpc>
              <a:spcBef>
                <a:spcPct val="0"/>
              </a:spcBef>
            </a:pPr>
            <a:r>
              <a:rPr lang="en-US" sz="5155">
                <a:solidFill>
                  <a:srgbClr val="FFFFFF"/>
                </a:solidFill>
                <a:latin typeface="Neue Machina Ultra-Bold"/>
              </a:rPr>
              <a:t>III -CSE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0" y="1488782"/>
            <a:ext cx="18288000" cy="2061705"/>
          </a:xfrm>
          <a:prstGeom prst="rect">
            <a:avLst/>
          </a:prstGeom>
        </p:spPr>
        <p:txBody>
          <a:bodyPr anchor="t" rtlCol="false" tIns="0" lIns="0" bIns="0" rIns="0">
            <a:spAutoFit/>
          </a:bodyPr>
          <a:lstStyle/>
          <a:p>
            <a:pPr algn="just" marL="853991" indent="-426995" lvl="1">
              <a:lnSpc>
                <a:spcPts val="5537"/>
              </a:lnSpc>
              <a:buFont typeface="Arial"/>
              <a:buChar char="•"/>
            </a:pPr>
            <a:r>
              <a:rPr lang="en-US" sz="3955">
                <a:solidFill>
                  <a:srgbClr val="FFFFFF"/>
                </a:solidFill>
                <a:latin typeface="Proxima Nova"/>
              </a:rPr>
              <a:t>Insights: Provides valuable insights from text data, empowering informed decision-making and strategy development.</a:t>
            </a:r>
          </a:p>
          <a:p>
            <a:pPr algn="just">
              <a:lnSpc>
                <a:spcPts val="5537"/>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Freeform 8" id="8"/>
          <p:cNvSpPr/>
          <p:nvPr/>
        </p:nvSpPr>
        <p:spPr>
          <a:xfrm flipH="false" flipV="false" rot="0">
            <a:off x="3225559" y="2294411"/>
            <a:ext cx="10391861" cy="4697428"/>
          </a:xfrm>
          <a:custGeom>
            <a:avLst/>
            <a:gdLst/>
            <a:ahLst/>
            <a:cxnLst/>
            <a:rect r="r" b="b" t="t" l="l"/>
            <a:pathLst>
              <a:path h="4697428" w="10391861">
                <a:moveTo>
                  <a:pt x="0" y="0"/>
                </a:moveTo>
                <a:lnTo>
                  <a:pt x="10391862" y="0"/>
                </a:lnTo>
                <a:lnTo>
                  <a:pt x="10391862" y="4697428"/>
                </a:lnTo>
                <a:lnTo>
                  <a:pt x="0" y="4697428"/>
                </a:lnTo>
                <a:lnTo>
                  <a:pt x="0" y="0"/>
                </a:lnTo>
                <a:close/>
              </a:path>
            </a:pathLst>
          </a:custGeom>
          <a:blipFill>
            <a:blip r:embed="rId8"/>
            <a:stretch>
              <a:fillRect l="0" t="0" r="0" b="0"/>
            </a:stretch>
          </a:blipFill>
        </p:spPr>
      </p:sp>
      <p:sp>
        <p:nvSpPr>
          <p:cNvPr name="TextBox 9" id="9"/>
          <p:cNvSpPr txBox="true"/>
          <p:nvPr/>
        </p:nvSpPr>
        <p:spPr>
          <a:xfrm rot="0">
            <a:off x="7108528" y="914400"/>
            <a:ext cx="2625923" cy="897751"/>
          </a:xfrm>
          <a:prstGeom prst="rect">
            <a:avLst/>
          </a:prstGeom>
        </p:spPr>
        <p:txBody>
          <a:bodyPr anchor="t" rtlCol="false" tIns="0" lIns="0" bIns="0" rIns="0">
            <a:spAutoFit/>
          </a:bodyPr>
          <a:lstStyle/>
          <a:p>
            <a:pPr algn="ctr">
              <a:lnSpc>
                <a:spcPts val="7217"/>
              </a:lnSpc>
              <a:spcBef>
                <a:spcPct val="0"/>
              </a:spcBef>
            </a:pPr>
            <a:r>
              <a:rPr lang="en-US" sz="5155">
                <a:solidFill>
                  <a:srgbClr val="0EA5C6"/>
                </a:solidFill>
                <a:latin typeface="Neue Machina Ultra-Bold"/>
              </a:rPr>
              <a:t>RESULT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Freeform 8" id="8"/>
          <p:cNvSpPr/>
          <p:nvPr/>
        </p:nvSpPr>
        <p:spPr>
          <a:xfrm flipH="false" flipV="false" rot="0">
            <a:off x="595763" y="1028700"/>
            <a:ext cx="30249361" cy="2689256"/>
          </a:xfrm>
          <a:custGeom>
            <a:avLst/>
            <a:gdLst/>
            <a:ahLst/>
            <a:cxnLst/>
            <a:rect r="r" b="b" t="t" l="l"/>
            <a:pathLst>
              <a:path h="2689256" w="30249361">
                <a:moveTo>
                  <a:pt x="0" y="0"/>
                </a:moveTo>
                <a:lnTo>
                  <a:pt x="30249361" y="0"/>
                </a:lnTo>
                <a:lnTo>
                  <a:pt x="30249361" y="2689256"/>
                </a:lnTo>
                <a:lnTo>
                  <a:pt x="0" y="2689256"/>
                </a:lnTo>
                <a:lnTo>
                  <a:pt x="0" y="0"/>
                </a:lnTo>
                <a:close/>
              </a:path>
            </a:pathLst>
          </a:custGeom>
          <a:blipFill>
            <a:blip r:embed="rId8"/>
            <a:stretch>
              <a:fillRect l="0" t="0" r="0" b="0"/>
            </a:stretch>
          </a:blipFill>
        </p:spPr>
      </p:sp>
      <p:sp>
        <p:nvSpPr>
          <p:cNvPr name="Freeform 9" id="9"/>
          <p:cNvSpPr/>
          <p:nvPr/>
        </p:nvSpPr>
        <p:spPr>
          <a:xfrm flipH="false" flipV="false" rot="0">
            <a:off x="3144112" y="4446073"/>
            <a:ext cx="10348325" cy="4969535"/>
          </a:xfrm>
          <a:custGeom>
            <a:avLst/>
            <a:gdLst/>
            <a:ahLst/>
            <a:cxnLst/>
            <a:rect r="r" b="b" t="t" l="l"/>
            <a:pathLst>
              <a:path h="4969535" w="10348325">
                <a:moveTo>
                  <a:pt x="0" y="0"/>
                </a:moveTo>
                <a:lnTo>
                  <a:pt x="10348325" y="0"/>
                </a:lnTo>
                <a:lnTo>
                  <a:pt x="10348325" y="4969534"/>
                </a:lnTo>
                <a:lnTo>
                  <a:pt x="0" y="4969534"/>
                </a:lnTo>
                <a:lnTo>
                  <a:pt x="0" y="0"/>
                </a:lnTo>
                <a:close/>
              </a:path>
            </a:pathLst>
          </a:custGeom>
          <a:blipFill>
            <a:blip r:embed="rId9"/>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Freeform 8" id="8"/>
          <p:cNvSpPr/>
          <p:nvPr/>
        </p:nvSpPr>
        <p:spPr>
          <a:xfrm flipH="false" flipV="false" rot="0">
            <a:off x="1553122" y="1570634"/>
            <a:ext cx="12466934" cy="1948650"/>
          </a:xfrm>
          <a:custGeom>
            <a:avLst/>
            <a:gdLst/>
            <a:ahLst/>
            <a:cxnLst/>
            <a:rect r="r" b="b" t="t" l="l"/>
            <a:pathLst>
              <a:path h="1948650" w="12466934">
                <a:moveTo>
                  <a:pt x="0" y="0"/>
                </a:moveTo>
                <a:lnTo>
                  <a:pt x="12466935" y="0"/>
                </a:lnTo>
                <a:lnTo>
                  <a:pt x="12466935" y="1948650"/>
                </a:lnTo>
                <a:lnTo>
                  <a:pt x="0" y="1948650"/>
                </a:lnTo>
                <a:lnTo>
                  <a:pt x="0" y="0"/>
                </a:lnTo>
                <a:close/>
              </a:path>
            </a:pathLst>
          </a:custGeom>
          <a:blipFill>
            <a:blip r:embed="rId8"/>
            <a:stretch>
              <a:fillRect l="0" t="0" r="0" b="0"/>
            </a:stretch>
          </a:blipFill>
        </p:spPr>
      </p:sp>
      <p:sp>
        <p:nvSpPr>
          <p:cNvPr name="Freeform 9" id="9"/>
          <p:cNvSpPr/>
          <p:nvPr/>
        </p:nvSpPr>
        <p:spPr>
          <a:xfrm flipH="false" flipV="false" rot="0">
            <a:off x="1883006" y="4806269"/>
            <a:ext cx="7260994" cy="1218810"/>
          </a:xfrm>
          <a:custGeom>
            <a:avLst/>
            <a:gdLst/>
            <a:ahLst/>
            <a:cxnLst/>
            <a:rect r="r" b="b" t="t" l="l"/>
            <a:pathLst>
              <a:path h="1218810" w="7260994">
                <a:moveTo>
                  <a:pt x="0" y="0"/>
                </a:moveTo>
                <a:lnTo>
                  <a:pt x="7260994" y="0"/>
                </a:lnTo>
                <a:lnTo>
                  <a:pt x="7260994" y="1218810"/>
                </a:lnTo>
                <a:lnTo>
                  <a:pt x="0" y="1218810"/>
                </a:lnTo>
                <a:lnTo>
                  <a:pt x="0" y="0"/>
                </a:lnTo>
                <a:close/>
              </a:path>
            </a:pathLst>
          </a:custGeom>
          <a:blipFill>
            <a:blip r:embed="rId9"/>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grpSp>
        <p:nvGrpSpPr>
          <p:cNvPr name="Group 8" id="8"/>
          <p:cNvGrpSpPr/>
          <p:nvPr/>
        </p:nvGrpSpPr>
        <p:grpSpPr>
          <a:xfrm rot="0">
            <a:off x="4390209" y="1808678"/>
            <a:ext cx="8857593" cy="5995182"/>
            <a:chOff x="0" y="0"/>
            <a:chExt cx="11810124" cy="7993575"/>
          </a:xfrm>
        </p:grpSpPr>
        <p:sp>
          <p:nvSpPr>
            <p:cNvPr name="TextBox 9" id="9"/>
            <p:cNvSpPr txBox="true"/>
            <p:nvPr/>
          </p:nvSpPr>
          <p:spPr>
            <a:xfrm rot="-592460">
              <a:off x="263672" y="1279023"/>
              <a:ext cx="11152961" cy="3364631"/>
            </a:xfrm>
            <a:prstGeom prst="rect">
              <a:avLst/>
            </a:prstGeom>
          </p:spPr>
          <p:txBody>
            <a:bodyPr anchor="t" rtlCol="false" tIns="0" lIns="0" bIns="0" rIns="0">
              <a:spAutoFit/>
            </a:bodyPr>
            <a:lstStyle/>
            <a:p>
              <a:pPr algn="ctr">
                <a:lnSpc>
                  <a:spcPts val="18368"/>
                </a:lnSpc>
                <a:spcBef>
                  <a:spcPct val="0"/>
                </a:spcBef>
              </a:pPr>
              <a:r>
                <a:rPr lang="en-US" sz="18368">
                  <a:solidFill>
                    <a:srgbClr val="F6F3E4"/>
                  </a:solidFill>
                  <a:latin typeface="Bukhari Script Bold"/>
                </a:rPr>
                <a:t>Thank</a:t>
              </a:r>
            </a:p>
          </p:txBody>
        </p:sp>
        <p:sp>
          <p:nvSpPr>
            <p:cNvPr name="TextBox 10" id="10"/>
            <p:cNvSpPr txBox="true"/>
            <p:nvPr/>
          </p:nvSpPr>
          <p:spPr>
            <a:xfrm rot="-515361">
              <a:off x="1466414" y="4199648"/>
              <a:ext cx="10171310" cy="3051716"/>
            </a:xfrm>
            <a:prstGeom prst="rect">
              <a:avLst/>
            </a:prstGeom>
          </p:spPr>
          <p:txBody>
            <a:bodyPr anchor="t" rtlCol="false" tIns="0" lIns="0" bIns="0" rIns="0">
              <a:spAutoFit/>
            </a:bodyPr>
            <a:lstStyle/>
            <a:p>
              <a:pPr algn="ctr">
                <a:lnSpc>
                  <a:spcPts val="16531"/>
                </a:lnSpc>
                <a:spcBef>
                  <a:spcPct val="0"/>
                </a:spcBef>
              </a:pPr>
              <a:r>
                <a:rPr lang="en-US" sz="16531">
                  <a:solidFill>
                    <a:srgbClr val="F6F3E4"/>
                  </a:solidFill>
                  <a:latin typeface="Bukhari Script Bold"/>
                </a:rPr>
                <a:t>you!</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5119062" y="1185181"/>
            <a:ext cx="6306294" cy="897751"/>
          </a:xfrm>
          <a:prstGeom prst="rect">
            <a:avLst/>
          </a:prstGeom>
        </p:spPr>
        <p:txBody>
          <a:bodyPr anchor="t" rtlCol="false" tIns="0" lIns="0" bIns="0" rIns="0">
            <a:spAutoFit/>
          </a:bodyPr>
          <a:lstStyle/>
          <a:p>
            <a:pPr algn="ctr">
              <a:lnSpc>
                <a:spcPts val="7217"/>
              </a:lnSpc>
              <a:spcBef>
                <a:spcPct val="0"/>
              </a:spcBef>
            </a:pPr>
            <a:r>
              <a:rPr lang="en-US" sz="5155">
                <a:solidFill>
                  <a:srgbClr val="0EA5C6"/>
                </a:solidFill>
                <a:latin typeface="Neue Machina Ultra-Bold"/>
              </a:rPr>
              <a:t>   INTRODUCTION</a:t>
            </a:r>
          </a:p>
        </p:txBody>
      </p:sp>
      <p:sp>
        <p:nvSpPr>
          <p:cNvPr name="TextBox 9" id="9"/>
          <p:cNvSpPr txBox="true"/>
          <p:nvPr/>
        </p:nvSpPr>
        <p:spPr>
          <a:xfrm rot="0">
            <a:off x="359941" y="2837595"/>
            <a:ext cx="17497200" cy="6250463"/>
          </a:xfrm>
          <a:prstGeom prst="rect">
            <a:avLst/>
          </a:prstGeom>
        </p:spPr>
        <p:txBody>
          <a:bodyPr anchor="t" rtlCol="false" tIns="0" lIns="0" bIns="0" rIns="0">
            <a:spAutoFit/>
          </a:bodyPr>
          <a:lstStyle/>
          <a:p>
            <a:pPr algn="just" marL="855072" indent="-427536" lvl="1">
              <a:lnSpc>
                <a:spcPts val="5544"/>
              </a:lnSpc>
              <a:buFont typeface="Arial"/>
              <a:buChar char="•"/>
            </a:pPr>
            <a:r>
              <a:rPr lang="en-US" sz="3960">
                <a:solidFill>
                  <a:srgbClr val="FFFFFF"/>
                </a:solidFill>
                <a:latin typeface="Proxima Nova Bold"/>
              </a:rPr>
              <a:t>A text classifier is a type of machine learning model that is trained to categorize or classify text data into predefined categories or labels.</a:t>
            </a:r>
          </a:p>
          <a:p>
            <a:pPr algn="just" marL="855072" indent="-427536" lvl="1">
              <a:lnSpc>
                <a:spcPts val="5544"/>
              </a:lnSpc>
              <a:buFont typeface="Arial"/>
              <a:buChar char="•"/>
            </a:pPr>
            <a:r>
              <a:rPr lang="en-US" sz="3960">
                <a:solidFill>
                  <a:srgbClr val="FFFFFF"/>
                </a:solidFill>
                <a:latin typeface="Proxima Nova Bold"/>
              </a:rPr>
              <a:t> Text classification is a fundamental task in natural language processing (NLP) and is used in various applications such as spam detection, sentiment analysis, topic categorization, and more.</a:t>
            </a:r>
          </a:p>
          <a:p>
            <a:pPr algn="just" marL="855072" indent="-427536" lvl="1">
              <a:lnSpc>
                <a:spcPts val="5544"/>
              </a:lnSpc>
              <a:buFont typeface="Arial"/>
              <a:buChar char="•"/>
            </a:pPr>
            <a:r>
              <a:rPr lang="en-US" sz="3960">
                <a:solidFill>
                  <a:srgbClr val="FFFFFF"/>
                </a:solidFill>
                <a:latin typeface="Proxima Nova Bold"/>
              </a:rPr>
              <a:t>A text classifier is a machine learning model that categorizes text data into predefined categories or labels. It converts text into numerical features, learns from labeled training data, and predicts labels for new text based on learned patterns.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7004663" y="914400"/>
            <a:ext cx="3023295" cy="897751"/>
          </a:xfrm>
          <a:prstGeom prst="rect">
            <a:avLst/>
          </a:prstGeom>
        </p:spPr>
        <p:txBody>
          <a:bodyPr anchor="t" rtlCol="false" tIns="0" lIns="0" bIns="0" rIns="0">
            <a:spAutoFit/>
          </a:bodyPr>
          <a:lstStyle/>
          <a:p>
            <a:pPr algn="ctr">
              <a:lnSpc>
                <a:spcPts val="7217"/>
              </a:lnSpc>
              <a:spcBef>
                <a:spcPct val="0"/>
              </a:spcBef>
            </a:pPr>
            <a:r>
              <a:rPr lang="en-US" sz="5155">
                <a:solidFill>
                  <a:srgbClr val="0EA5C6"/>
                </a:solidFill>
                <a:latin typeface="Neue Machina Ultra-Bold"/>
              </a:rPr>
              <a:t>AGENDA</a:t>
            </a:r>
          </a:p>
        </p:txBody>
      </p:sp>
      <p:sp>
        <p:nvSpPr>
          <p:cNvPr name="TextBox 9" id="9"/>
          <p:cNvSpPr txBox="true"/>
          <p:nvPr/>
        </p:nvSpPr>
        <p:spPr>
          <a:xfrm rot="0">
            <a:off x="0" y="2055426"/>
            <a:ext cx="18288000" cy="8765607"/>
          </a:xfrm>
          <a:prstGeom prst="rect">
            <a:avLst/>
          </a:prstGeom>
        </p:spPr>
        <p:txBody>
          <a:bodyPr anchor="t" rtlCol="false" tIns="0" lIns="0" bIns="0" rIns="0">
            <a:spAutoFit/>
          </a:bodyPr>
          <a:lstStyle/>
          <a:p>
            <a:pPr algn="just" marL="949391" indent="-474695" lvl="1">
              <a:lnSpc>
                <a:spcPts val="6156"/>
              </a:lnSpc>
              <a:buAutoNum type="arabicPeriod" startAt="1"/>
            </a:pPr>
            <a:r>
              <a:rPr lang="en-US" sz="4397">
                <a:solidFill>
                  <a:srgbClr val="FFFFFF"/>
                </a:solidFill>
                <a:latin typeface="Proxima Nova"/>
              </a:rPr>
              <a:t>OBJECTIV AND SCOPE:  Identify the problem you want to solve with text classification (e.g., sentiment analysis, topic categorization, spam detection).</a:t>
            </a:r>
          </a:p>
          <a:p>
            <a:pPr algn="just" marL="949391" indent="-474695" lvl="1">
              <a:lnSpc>
                <a:spcPts val="6156"/>
              </a:lnSpc>
              <a:buFont typeface="Arial"/>
              <a:buChar char="•"/>
            </a:pPr>
            <a:r>
              <a:rPr lang="en-US" sz="4397">
                <a:solidFill>
                  <a:srgbClr val="FFFFFF"/>
                </a:solidFill>
                <a:latin typeface="Proxima Nova"/>
              </a:rPr>
              <a:t>Determine the scope of the project, including the types of text data you'll work with and the desired outcomes.</a:t>
            </a:r>
          </a:p>
          <a:p>
            <a:pPr algn="just" marL="841443" indent="-420722" lvl="1">
              <a:lnSpc>
                <a:spcPts val="5456"/>
              </a:lnSpc>
              <a:buAutoNum type="arabicPeriod" startAt="1"/>
            </a:pPr>
            <a:r>
              <a:rPr lang="en-US" sz="3897">
                <a:solidFill>
                  <a:srgbClr val="FFFFFF"/>
                </a:solidFill>
                <a:latin typeface="Proxima Nova"/>
              </a:rPr>
              <a:t>DATA COLLECTION AND PREPARATION: Gather labeled data, preprocess it, and split into sets.</a:t>
            </a:r>
          </a:p>
          <a:p>
            <a:pPr algn="just" marL="841443" indent="-420722" lvl="1">
              <a:lnSpc>
                <a:spcPts val="5456"/>
              </a:lnSpc>
              <a:buAutoNum type="arabicPeriod" startAt="1"/>
            </a:pPr>
            <a:r>
              <a:rPr lang="en-US" sz="3897">
                <a:solidFill>
                  <a:srgbClr val="FFFFFF"/>
                </a:solidFill>
                <a:latin typeface="Proxima Nova"/>
              </a:rPr>
              <a:t> FEATURE REPRESENTATION :  Choose BoW, TF-IDF, embeddings, or transformers for numerical features.</a:t>
            </a:r>
          </a:p>
          <a:p>
            <a:pPr algn="just" marL="841443" indent="-420722" lvl="1">
              <a:lnSpc>
                <a:spcPts val="5456"/>
              </a:lnSpc>
              <a:buAutoNum type="arabicPeriod" startAt="1"/>
            </a:pPr>
            <a:r>
              <a:rPr lang="en-US" sz="3897">
                <a:solidFill>
                  <a:srgbClr val="FFFFFF"/>
                </a:solidFill>
                <a:latin typeface="Proxima Nova"/>
              </a:rPr>
              <a:t> MODEL SELECTION AND TRAINING:  Choose a model, train it, and tune hyperparameters.</a:t>
            </a:r>
          </a:p>
          <a:p>
            <a:pPr algn="just">
              <a:lnSpc>
                <a:spcPts val="6156"/>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215430" y="2376652"/>
            <a:ext cx="17857141" cy="5457496"/>
          </a:xfrm>
          <a:prstGeom prst="rect">
            <a:avLst/>
          </a:prstGeom>
        </p:spPr>
        <p:txBody>
          <a:bodyPr anchor="t" rtlCol="false" tIns="0" lIns="0" bIns="0" rIns="0">
            <a:spAutoFit/>
          </a:bodyPr>
          <a:lstStyle/>
          <a:p>
            <a:pPr algn="just">
              <a:lnSpc>
                <a:spcPts val="5455"/>
              </a:lnSpc>
            </a:pPr>
            <a:r>
              <a:rPr lang="en-US" sz="3896">
                <a:solidFill>
                  <a:srgbClr val="FFFFFF"/>
                </a:solidFill>
                <a:latin typeface="Proxima Nova"/>
              </a:rPr>
              <a:t>5. EVALUATION AND VALIDATION:</a:t>
            </a:r>
            <a:r>
              <a:rPr lang="en-US" sz="3896">
                <a:solidFill>
                  <a:srgbClr val="FFFFFF"/>
                </a:solidFill>
                <a:latin typeface="Proxima Nova Bold"/>
              </a:rPr>
              <a:t> </a:t>
            </a:r>
            <a:r>
              <a:rPr lang="en-US" sz="3896">
                <a:solidFill>
                  <a:srgbClr val="FFFFFF"/>
                </a:solidFill>
                <a:latin typeface="Proxima Nova"/>
              </a:rPr>
              <a:t>Assess model performance using metrics on test data. </a:t>
            </a:r>
          </a:p>
          <a:p>
            <a:pPr algn="just">
              <a:lnSpc>
                <a:spcPts val="5455"/>
              </a:lnSpc>
            </a:pPr>
            <a:r>
              <a:rPr lang="en-US" sz="3896">
                <a:solidFill>
                  <a:srgbClr val="FFFFFF"/>
                </a:solidFill>
                <a:latin typeface="Proxima Nova"/>
              </a:rPr>
              <a:t>6. </a:t>
            </a:r>
            <a:r>
              <a:rPr lang="en-US" sz="3896">
                <a:solidFill>
                  <a:srgbClr val="FFFFFF"/>
                </a:solidFill>
                <a:latin typeface="Proxima Nova"/>
              </a:rPr>
              <a:t> DEPLOYMENT AND INTEGRATION: Deploy and integrate the model into the production environment.</a:t>
            </a:r>
          </a:p>
          <a:p>
            <a:pPr algn="just">
              <a:lnSpc>
                <a:spcPts val="5455"/>
              </a:lnSpc>
            </a:pPr>
            <a:r>
              <a:rPr lang="en-US" sz="3896">
                <a:solidFill>
                  <a:srgbClr val="FFFFFF"/>
                </a:solidFill>
                <a:latin typeface="Proxima Nova"/>
              </a:rPr>
              <a:t>7. MONITORING AND MAINTAINANCE: Monitor performance and plan for maintenance.</a:t>
            </a:r>
          </a:p>
          <a:p>
            <a:pPr algn="just">
              <a:lnSpc>
                <a:spcPts val="5455"/>
              </a:lnSpc>
            </a:pPr>
            <a:r>
              <a:rPr lang="en-US" sz="3896">
                <a:solidFill>
                  <a:srgbClr val="FFFFFF"/>
                </a:solidFill>
                <a:latin typeface="Proxima Nova"/>
              </a:rPr>
              <a:t>8. DOCUENTATION AND REPORTING: Document the process and prepare a report or presentation.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4790181" y="914400"/>
            <a:ext cx="7800975" cy="897751"/>
          </a:xfrm>
          <a:prstGeom prst="rect">
            <a:avLst/>
          </a:prstGeom>
        </p:spPr>
        <p:txBody>
          <a:bodyPr anchor="t" rtlCol="false" tIns="0" lIns="0" bIns="0" rIns="0">
            <a:spAutoFit/>
          </a:bodyPr>
          <a:lstStyle/>
          <a:p>
            <a:pPr algn="ctr">
              <a:lnSpc>
                <a:spcPts val="7217"/>
              </a:lnSpc>
              <a:spcBef>
                <a:spcPct val="0"/>
              </a:spcBef>
            </a:pPr>
            <a:r>
              <a:rPr lang="en-US" sz="5155">
                <a:solidFill>
                  <a:srgbClr val="0EA5C6"/>
                </a:solidFill>
                <a:latin typeface="Neue Machina Ultra-Bold"/>
              </a:rPr>
              <a:t>PROBLEM STATEMENT</a:t>
            </a:r>
          </a:p>
        </p:txBody>
      </p:sp>
      <p:sp>
        <p:nvSpPr>
          <p:cNvPr name="TextBox 9" id="9"/>
          <p:cNvSpPr txBox="true"/>
          <p:nvPr/>
        </p:nvSpPr>
        <p:spPr>
          <a:xfrm rot="0">
            <a:off x="206312" y="3335944"/>
            <a:ext cx="17650829" cy="4259332"/>
          </a:xfrm>
          <a:prstGeom prst="rect">
            <a:avLst/>
          </a:prstGeom>
        </p:spPr>
        <p:txBody>
          <a:bodyPr anchor="t" rtlCol="false" tIns="0" lIns="0" bIns="0" rIns="0">
            <a:spAutoFit/>
          </a:bodyPr>
          <a:lstStyle/>
          <a:p>
            <a:pPr algn="just">
              <a:lnSpc>
                <a:spcPts val="5679"/>
              </a:lnSpc>
              <a:spcBef>
                <a:spcPct val="0"/>
              </a:spcBef>
            </a:pPr>
            <a:r>
              <a:rPr lang="en-US" sz="4056">
                <a:solidFill>
                  <a:srgbClr val="FFFFFF"/>
                </a:solidFill>
                <a:latin typeface="Proxima Nova"/>
              </a:rPr>
              <a:t>Develop a text classifier to automatically categorize customer reviews into positive, neutral, or negative sentiments for a product. The classifier should analyze textual data, extract key features, and accurately assign sentiment labels. This solution aims to streamline sentiment analysis processes, improve customer feedback analysis, and enhance decision-making for product development and marketing strategies.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5039617" y="914400"/>
            <a:ext cx="7302103" cy="897751"/>
          </a:xfrm>
          <a:prstGeom prst="rect">
            <a:avLst/>
          </a:prstGeom>
        </p:spPr>
        <p:txBody>
          <a:bodyPr anchor="t" rtlCol="false" tIns="0" lIns="0" bIns="0" rIns="0">
            <a:spAutoFit/>
          </a:bodyPr>
          <a:lstStyle/>
          <a:p>
            <a:pPr algn="ctr">
              <a:lnSpc>
                <a:spcPts val="7217"/>
              </a:lnSpc>
              <a:spcBef>
                <a:spcPct val="0"/>
              </a:spcBef>
            </a:pPr>
            <a:r>
              <a:rPr lang="en-US" sz="5155">
                <a:solidFill>
                  <a:srgbClr val="0EA5C6"/>
                </a:solidFill>
                <a:latin typeface="Neue Machina Ultra-Bold"/>
              </a:rPr>
              <a:t>PROJECT OVERVIEW</a:t>
            </a:r>
          </a:p>
        </p:txBody>
      </p:sp>
      <p:sp>
        <p:nvSpPr>
          <p:cNvPr name="TextBox 9" id="9"/>
          <p:cNvSpPr txBox="true"/>
          <p:nvPr/>
        </p:nvSpPr>
        <p:spPr>
          <a:xfrm rot="0">
            <a:off x="215430" y="2724676"/>
            <a:ext cx="17857141" cy="6393041"/>
          </a:xfrm>
          <a:prstGeom prst="rect">
            <a:avLst/>
          </a:prstGeom>
        </p:spPr>
        <p:txBody>
          <a:bodyPr anchor="t" rtlCol="false" tIns="0" lIns="0" bIns="0" rIns="0">
            <a:spAutoFit/>
          </a:bodyPr>
          <a:lstStyle/>
          <a:p>
            <a:pPr algn="just">
              <a:lnSpc>
                <a:spcPts val="5677"/>
              </a:lnSpc>
              <a:spcBef>
                <a:spcPct val="0"/>
              </a:spcBef>
            </a:pPr>
            <a:r>
              <a:rPr lang="en-US" sz="4055">
                <a:solidFill>
                  <a:srgbClr val="FFFFFF"/>
                </a:solidFill>
                <a:latin typeface="Proxima Nova"/>
              </a:rPr>
              <a:t>The text classifier project focuses on developing a machine learning model to categorize text data into predefined categories or labels. Using a labeled dataset, the project involves data preprocessing, feature extraction (e.g., Bag of Words, TF-IDF), model selection (e.g., Naive Bayes, SVM, deep learning models), and evaluation using metrics like accuracy, precision, and recall. The goal is to build an accurate and robust text classification system that can be deployed for various applications such as sentiment analysis, spam detection, or topic categorization. The project aims to leverage NLP techniques to automate text analysis tasks and improve decision-making processes.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3968472" y="1254924"/>
            <a:ext cx="9514136" cy="897751"/>
          </a:xfrm>
          <a:prstGeom prst="rect">
            <a:avLst/>
          </a:prstGeom>
        </p:spPr>
        <p:txBody>
          <a:bodyPr anchor="t" rtlCol="false" tIns="0" lIns="0" bIns="0" rIns="0">
            <a:spAutoFit/>
          </a:bodyPr>
          <a:lstStyle/>
          <a:p>
            <a:pPr algn="ctr">
              <a:lnSpc>
                <a:spcPts val="7217"/>
              </a:lnSpc>
              <a:spcBef>
                <a:spcPct val="0"/>
              </a:spcBef>
            </a:pPr>
            <a:r>
              <a:rPr lang="en-US" sz="5155">
                <a:solidFill>
                  <a:srgbClr val="0EA5C6"/>
                </a:solidFill>
                <a:latin typeface="Neue Machina Ultra-Bold"/>
              </a:rPr>
              <a:t>WHO ARE THE END USERS ?</a:t>
            </a:r>
          </a:p>
        </p:txBody>
      </p:sp>
      <p:sp>
        <p:nvSpPr>
          <p:cNvPr name="TextBox 9" id="9"/>
          <p:cNvSpPr txBox="true"/>
          <p:nvPr/>
        </p:nvSpPr>
        <p:spPr>
          <a:xfrm rot="0">
            <a:off x="1028700" y="2358458"/>
            <a:ext cx="6592044" cy="9236787"/>
          </a:xfrm>
          <a:prstGeom prst="rect">
            <a:avLst/>
          </a:prstGeom>
        </p:spPr>
        <p:txBody>
          <a:bodyPr anchor="t" rtlCol="false" tIns="0" lIns="0" bIns="0" rIns="0">
            <a:spAutoFit/>
          </a:bodyPr>
          <a:lstStyle/>
          <a:p>
            <a:pPr algn="just" marL="897170" indent="-448585" lvl="1">
              <a:lnSpc>
                <a:spcPts val="8310"/>
              </a:lnSpc>
              <a:buFont typeface="Arial"/>
              <a:buChar char="•"/>
            </a:pPr>
            <a:r>
              <a:rPr lang="en-US" sz="4155">
                <a:solidFill>
                  <a:srgbClr val="FFFFFF"/>
                </a:solidFill>
                <a:latin typeface="Proxima Nova"/>
              </a:rPr>
              <a:t>Business analysts</a:t>
            </a:r>
          </a:p>
          <a:p>
            <a:pPr algn="just" marL="897170" indent="-448585" lvl="1">
              <a:lnSpc>
                <a:spcPts val="8310"/>
              </a:lnSpc>
              <a:buFont typeface="Arial"/>
              <a:buChar char="•"/>
            </a:pPr>
            <a:r>
              <a:rPr lang="en-US" sz="4155">
                <a:solidFill>
                  <a:srgbClr val="FFFFFF"/>
                </a:solidFill>
                <a:latin typeface="Proxima Nova"/>
              </a:rPr>
              <a:t>Customer support teams</a:t>
            </a:r>
          </a:p>
          <a:p>
            <a:pPr algn="just" marL="897170" indent="-448585" lvl="1">
              <a:lnSpc>
                <a:spcPts val="8310"/>
              </a:lnSpc>
              <a:buFont typeface="Arial"/>
              <a:buChar char="•"/>
            </a:pPr>
            <a:r>
              <a:rPr lang="en-US" sz="4155">
                <a:solidFill>
                  <a:srgbClr val="FFFFFF"/>
                </a:solidFill>
                <a:latin typeface="Proxima Nova"/>
              </a:rPr>
              <a:t>Marketing professionals</a:t>
            </a:r>
          </a:p>
          <a:p>
            <a:pPr algn="just" marL="897170" indent="-448585" lvl="1">
              <a:lnSpc>
                <a:spcPts val="8310"/>
              </a:lnSpc>
              <a:buFont typeface="Arial"/>
              <a:buChar char="•"/>
            </a:pPr>
            <a:r>
              <a:rPr lang="en-US" sz="4155">
                <a:solidFill>
                  <a:srgbClr val="FFFFFF"/>
                </a:solidFill>
                <a:latin typeface="Proxima Nova"/>
              </a:rPr>
              <a:t>Spam filtering systems</a:t>
            </a:r>
          </a:p>
          <a:p>
            <a:pPr algn="just" marL="897170" indent="-448585" lvl="1">
              <a:lnSpc>
                <a:spcPts val="8310"/>
              </a:lnSpc>
              <a:buFont typeface="Arial"/>
              <a:buChar char="•"/>
            </a:pPr>
            <a:r>
              <a:rPr lang="en-US" sz="4155">
                <a:solidFill>
                  <a:srgbClr val="FFFFFF"/>
                </a:solidFill>
                <a:latin typeface="Proxima Nova"/>
              </a:rPr>
              <a:t>Content moderators</a:t>
            </a:r>
          </a:p>
          <a:p>
            <a:pPr algn="just" marL="897170" indent="-448585" lvl="1">
              <a:lnSpc>
                <a:spcPts val="8310"/>
              </a:lnSpc>
              <a:buFont typeface="Arial"/>
              <a:buChar char="•"/>
            </a:pPr>
            <a:r>
              <a:rPr lang="en-US" sz="4155">
                <a:solidFill>
                  <a:srgbClr val="FFFFFF"/>
                </a:solidFill>
                <a:latin typeface="Proxima Nova"/>
              </a:rPr>
              <a:t>Researchers</a:t>
            </a:r>
          </a:p>
          <a:p>
            <a:pPr algn="just" marL="897170" indent="-448585" lvl="1">
              <a:lnSpc>
                <a:spcPts val="8310"/>
              </a:lnSpc>
              <a:buFont typeface="Arial"/>
              <a:buChar char="•"/>
            </a:pPr>
            <a:r>
              <a:rPr lang="en-US" sz="4155">
                <a:solidFill>
                  <a:srgbClr val="FFFFFF"/>
                </a:solidFill>
                <a:latin typeface="Proxima Nova"/>
              </a:rPr>
              <a:t>Developers</a:t>
            </a:r>
          </a:p>
          <a:p>
            <a:pPr algn="just">
              <a:lnSpc>
                <a:spcPts val="7910"/>
              </a:lnSpc>
            </a:pPr>
          </a:p>
          <a:p>
            <a:pPr algn="just">
              <a:lnSpc>
                <a:spcPts val="791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360479" y="1123630"/>
            <a:ext cx="14881622" cy="897751"/>
          </a:xfrm>
          <a:prstGeom prst="rect">
            <a:avLst/>
          </a:prstGeom>
        </p:spPr>
        <p:txBody>
          <a:bodyPr anchor="t" rtlCol="false" tIns="0" lIns="0" bIns="0" rIns="0">
            <a:spAutoFit/>
          </a:bodyPr>
          <a:lstStyle/>
          <a:p>
            <a:pPr algn="ctr">
              <a:lnSpc>
                <a:spcPts val="7217"/>
              </a:lnSpc>
              <a:spcBef>
                <a:spcPct val="0"/>
              </a:spcBef>
            </a:pPr>
            <a:r>
              <a:rPr lang="en-US" sz="5155">
                <a:solidFill>
                  <a:srgbClr val="0EA5C6"/>
                </a:solidFill>
                <a:latin typeface="Neue Machina Ultra-Bold"/>
              </a:rPr>
              <a:t>YOUR SOLUTION AND ITS PROPOSISTION</a:t>
            </a:r>
          </a:p>
        </p:txBody>
      </p:sp>
      <p:sp>
        <p:nvSpPr>
          <p:cNvPr name="TextBox 9" id="9"/>
          <p:cNvSpPr txBox="true"/>
          <p:nvPr/>
        </p:nvSpPr>
        <p:spPr>
          <a:xfrm rot="0">
            <a:off x="360479" y="3128572"/>
            <a:ext cx="17857141" cy="2693871"/>
          </a:xfrm>
          <a:prstGeom prst="rect">
            <a:avLst/>
          </a:prstGeom>
        </p:spPr>
        <p:txBody>
          <a:bodyPr anchor="t" rtlCol="false" tIns="0" lIns="0" bIns="0" rIns="0">
            <a:spAutoFit/>
          </a:bodyPr>
          <a:lstStyle/>
          <a:p>
            <a:pPr algn="just">
              <a:lnSpc>
                <a:spcPts val="5407"/>
              </a:lnSpc>
            </a:pPr>
            <a:r>
              <a:rPr lang="en-US" sz="3862">
                <a:solidFill>
                  <a:srgbClr val="FFFFFF"/>
                </a:solidFill>
                <a:latin typeface="Proxima Nova Bold"/>
              </a:rPr>
              <a:t>SOLUTION: </a:t>
            </a:r>
            <a:r>
              <a:rPr lang="en-US" sz="3862">
                <a:solidFill>
                  <a:srgbClr val="FFFFFF"/>
                </a:solidFill>
                <a:latin typeface="Proxima Nova"/>
              </a:rPr>
              <a:t>Develop a text classifier using machine learning algorithms and natural language processing techniques to categorize text data into predefined categories or labels.</a:t>
            </a:r>
          </a:p>
          <a:p>
            <a:pPr algn="just">
              <a:lnSpc>
                <a:spcPts val="5407"/>
              </a:lnSpc>
              <a:spcBef>
                <a:spcPct val="0"/>
              </a:spcBef>
            </a:pPr>
          </a:p>
        </p:txBody>
      </p:sp>
      <p:sp>
        <p:nvSpPr>
          <p:cNvPr name="TextBox 10" id="10"/>
          <p:cNvSpPr txBox="true"/>
          <p:nvPr/>
        </p:nvSpPr>
        <p:spPr>
          <a:xfrm rot="0">
            <a:off x="360479" y="5067300"/>
            <a:ext cx="17496661" cy="5322168"/>
          </a:xfrm>
          <a:prstGeom prst="rect">
            <a:avLst/>
          </a:prstGeom>
        </p:spPr>
        <p:txBody>
          <a:bodyPr anchor="t" rtlCol="false" tIns="0" lIns="0" bIns="0" rIns="0">
            <a:spAutoFit/>
          </a:bodyPr>
          <a:lstStyle/>
          <a:p>
            <a:pPr algn="just">
              <a:lnSpc>
                <a:spcPts val="5318"/>
              </a:lnSpc>
            </a:pPr>
            <a:r>
              <a:rPr lang="en-US" sz="3798">
                <a:solidFill>
                  <a:srgbClr val="FFFFFF"/>
                </a:solidFill>
                <a:latin typeface="Proxima Nova Bold"/>
              </a:rPr>
              <a:t>VALUE PROPOSISTION:</a:t>
            </a:r>
          </a:p>
          <a:p>
            <a:pPr algn="just" marL="820194" indent="-410097" lvl="1">
              <a:lnSpc>
                <a:spcPts val="5318"/>
              </a:lnSpc>
              <a:buFont typeface="Arial"/>
              <a:buChar char="•"/>
            </a:pPr>
            <a:r>
              <a:rPr lang="en-US" sz="3798">
                <a:solidFill>
                  <a:srgbClr val="FFFFFF"/>
                </a:solidFill>
                <a:latin typeface="Proxima Nova"/>
              </a:rPr>
              <a:t>Automation: Automates text analysis tasks, saving time and effort.</a:t>
            </a:r>
          </a:p>
          <a:p>
            <a:pPr algn="just" marL="820194" indent="-410097" lvl="1">
              <a:lnSpc>
                <a:spcPts val="5318"/>
              </a:lnSpc>
              <a:buFont typeface="Arial"/>
              <a:buChar char="•"/>
            </a:pPr>
            <a:r>
              <a:rPr lang="en-US" sz="3798">
                <a:solidFill>
                  <a:srgbClr val="FFFFFF"/>
                </a:solidFill>
                <a:latin typeface="Proxima Nova"/>
              </a:rPr>
              <a:t>Accuracy: Provides accurate categorization and sentiment analysis.</a:t>
            </a:r>
          </a:p>
          <a:p>
            <a:pPr algn="just" marL="820194" indent="-410097" lvl="1">
              <a:lnSpc>
                <a:spcPts val="5318"/>
              </a:lnSpc>
              <a:buFont typeface="Arial"/>
              <a:buChar char="•"/>
            </a:pPr>
            <a:r>
              <a:rPr lang="en-US" sz="3798">
                <a:solidFill>
                  <a:srgbClr val="FFFFFF"/>
                </a:solidFill>
                <a:latin typeface="Proxima Nova"/>
              </a:rPr>
              <a:t>Efficiency: Improves decision-making processes with data-driven insights.</a:t>
            </a:r>
          </a:p>
          <a:p>
            <a:pPr algn="just" marL="820194" indent="-410097" lvl="1">
              <a:lnSpc>
                <a:spcPts val="5318"/>
              </a:lnSpc>
              <a:buFont typeface="Arial"/>
              <a:buChar char="•"/>
            </a:pPr>
            <a:r>
              <a:rPr lang="en-US" sz="3798">
                <a:solidFill>
                  <a:srgbClr val="FFFFFF"/>
                </a:solidFill>
                <a:latin typeface="Proxima Nova"/>
              </a:rPr>
              <a:t>Scalability: Scales to handle large volumes of text data.</a:t>
            </a:r>
          </a:p>
          <a:p>
            <a:pPr algn="just" marL="820194" indent="-410097" lvl="1">
              <a:lnSpc>
                <a:spcPts val="5318"/>
              </a:lnSpc>
              <a:buFont typeface="Arial"/>
              <a:buChar char="•"/>
            </a:pPr>
            <a:r>
              <a:rPr lang="en-US" sz="3798">
                <a:solidFill>
                  <a:srgbClr val="FFFFFF"/>
                </a:solidFill>
                <a:latin typeface="Proxima Nova"/>
              </a:rPr>
              <a:t>Versatility: Applicable across various industries and use cases for text classification need</a:t>
            </a:r>
          </a:p>
          <a:p>
            <a:pPr algn="just">
              <a:lnSpc>
                <a:spcPts val="5318"/>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2934151" y="914400"/>
            <a:ext cx="10955089" cy="897751"/>
          </a:xfrm>
          <a:prstGeom prst="rect">
            <a:avLst/>
          </a:prstGeom>
        </p:spPr>
        <p:txBody>
          <a:bodyPr anchor="t" rtlCol="false" tIns="0" lIns="0" bIns="0" rIns="0">
            <a:spAutoFit/>
          </a:bodyPr>
          <a:lstStyle/>
          <a:p>
            <a:pPr algn="ctr">
              <a:lnSpc>
                <a:spcPts val="7217"/>
              </a:lnSpc>
              <a:spcBef>
                <a:spcPct val="0"/>
              </a:spcBef>
            </a:pPr>
            <a:r>
              <a:rPr lang="en-US" sz="5155">
                <a:solidFill>
                  <a:srgbClr val="0EA5C6"/>
                </a:solidFill>
                <a:latin typeface="Neue Machina Ultra-Bold"/>
              </a:rPr>
              <a:t>THE WOW IN YOUR SOLUTION </a:t>
            </a:r>
          </a:p>
        </p:txBody>
      </p:sp>
      <p:sp>
        <p:nvSpPr>
          <p:cNvPr name="TextBox 9" id="9"/>
          <p:cNvSpPr txBox="true"/>
          <p:nvPr/>
        </p:nvSpPr>
        <p:spPr>
          <a:xfrm rot="0">
            <a:off x="215430" y="2715151"/>
            <a:ext cx="17857141" cy="1335984"/>
          </a:xfrm>
          <a:prstGeom prst="rect">
            <a:avLst/>
          </a:prstGeom>
        </p:spPr>
        <p:txBody>
          <a:bodyPr anchor="t" rtlCol="false" tIns="0" lIns="0" bIns="0" rIns="0">
            <a:spAutoFit/>
          </a:bodyPr>
          <a:lstStyle/>
          <a:p>
            <a:pPr algn="just">
              <a:lnSpc>
                <a:spcPts val="5407"/>
              </a:lnSpc>
              <a:spcBef>
                <a:spcPct val="0"/>
              </a:spcBef>
            </a:pPr>
            <a:r>
              <a:rPr lang="en-US" sz="3862">
                <a:solidFill>
                  <a:srgbClr val="FFFFFF"/>
                </a:solidFill>
                <a:latin typeface="Proxima Nova"/>
              </a:rPr>
              <a:t>text classifier solution lies in its ability to seamlessly integrate cutting-edge machine learning algorithms and natural language processing techniques, offering:</a:t>
            </a:r>
          </a:p>
        </p:txBody>
      </p:sp>
      <p:sp>
        <p:nvSpPr>
          <p:cNvPr name="TextBox 10" id="10"/>
          <p:cNvSpPr txBox="true"/>
          <p:nvPr/>
        </p:nvSpPr>
        <p:spPr>
          <a:xfrm rot="0">
            <a:off x="-215430" y="4685334"/>
            <a:ext cx="18072570" cy="7624305"/>
          </a:xfrm>
          <a:prstGeom prst="rect">
            <a:avLst/>
          </a:prstGeom>
        </p:spPr>
        <p:txBody>
          <a:bodyPr anchor="t" rtlCol="false" tIns="0" lIns="0" bIns="0" rIns="0">
            <a:spAutoFit/>
          </a:bodyPr>
          <a:lstStyle/>
          <a:p>
            <a:pPr algn="just" marL="853991" indent="-426995" lvl="1">
              <a:lnSpc>
                <a:spcPts val="5537"/>
              </a:lnSpc>
              <a:buFont typeface="Arial"/>
              <a:buChar char="•"/>
            </a:pPr>
            <a:r>
              <a:rPr lang="en-US" sz="3955">
                <a:solidFill>
                  <a:srgbClr val="FFFFFF"/>
                </a:solidFill>
                <a:latin typeface="Proxima Nova"/>
              </a:rPr>
              <a:t>Precision and Accuracy: Utilizes advanced models for highly accurate text categorization and sentiment analysis.</a:t>
            </a:r>
          </a:p>
          <a:p>
            <a:pPr algn="just" marL="853991" indent="-426995" lvl="1">
              <a:lnSpc>
                <a:spcPts val="5537"/>
              </a:lnSpc>
              <a:buFont typeface="Arial"/>
              <a:buChar char="•"/>
            </a:pPr>
            <a:r>
              <a:rPr lang="en-US" sz="3955">
                <a:solidFill>
                  <a:srgbClr val="FFFFFF"/>
                </a:solidFill>
                <a:latin typeface="Proxima Nova"/>
              </a:rPr>
              <a:t>Scalability: Handles large volumes of text data efficiently, ensuring scalability for growing needs.</a:t>
            </a:r>
          </a:p>
          <a:p>
            <a:pPr algn="just" marL="853991" indent="-426995" lvl="1">
              <a:lnSpc>
                <a:spcPts val="5537"/>
              </a:lnSpc>
              <a:buFont typeface="Arial"/>
              <a:buChar char="•"/>
            </a:pPr>
            <a:r>
              <a:rPr lang="en-US" sz="3955">
                <a:solidFill>
                  <a:srgbClr val="FFFFFF"/>
                </a:solidFill>
                <a:latin typeface="Proxima Nova"/>
              </a:rPr>
              <a:t>Adaptability: Customizable and adaptable to various industries and use cases, meeting diverse text classification requirements.</a:t>
            </a:r>
          </a:p>
          <a:p>
            <a:pPr algn="just" marL="853991" indent="-426995" lvl="1">
              <a:lnSpc>
                <a:spcPts val="5537"/>
              </a:lnSpc>
              <a:buFont typeface="Arial"/>
              <a:buChar char="•"/>
            </a:pPr>
            <a:r>
              <a:rPr lang="en-US" sz="3955">
                <a:solidFill>
                  <a:srgbClr val="FFFFFF"/>
                </a:solidFill>
                <a:latin typeface="Proxima Nova"/>
              </a:rPr>
              <a:t>Automation: Streamlines text analysis tasks, saving time and resources while enhancing productivity.</a:t>
            </a:r>
          </a:p>
          <a:p>
            <a:pPr algn="just" marL="853991" indent="-426995" lvl="1">
              <a:lnSpc>
                <a:spcPts val="5537"/>
              </a:lnSpc>
              <a:buFont typeface="Arial"/>
              <a:buChar char="•"/>
            </a:pPr>
            <a:r>
              <a:rPr lang="en-US" sz="3955">
                <a:solidFill>
                  <a:srgbClr val="FFFFFF"/>
                </a:solidFill>
                <a:latin typeface="Proxima Nova"/>
              </a:rPr>
              <a:t>Insights: Provides valuable insights from text data, empowering informed decision-making and strategy development.</a:t>
            </a:r>
          </a:p>
          <a:p>
            <a:pPr algn="just" marL="853991" indent="-426995" lvl="1">
              <a:lnSpc>
                <a:spcPts val="5537"/>
              </a:lnSpc>
              <a:buFont typeface="Arial"/>
              <a:buChar char="•"/>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DAGBJzcjdsk</dc:identifier>
  <dcterms:modified xsi:type="dcterms:W3CDTF">2011-08-01T06:04:30Z</dcterms:modified>
  <cp:revision>1</cp:revision>
  <dc:title>Blue Purple Futuristic Modern 3D Tech Company Business Presentation</dc:title>
</cp:coreProperties>
</file>

<file path=docProps/thumbnail.jpeg>
</file>